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F019088-AA81-4D98-803F-51872EE904F1}" type="datetimeFigureOut">
              <a:rPr lang="ru-RU" smtClean="0"/>
              <a:t>15.12.15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7BE5BEE-BB59-4A18-A5A0-CDAC71D048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 предоставлении годовых статистических отчетов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Arial"/>
                <a:cs typeface="Arial"/>
              </a:rPr>
              <a:t>Директор ГБУЗ АО «АМИАЦ» </a:t>
            </a:r>
            <a:r>
              <a:rPr lang="ru-RU" b="1" dirty="0" err="1" smtClean="0">
                <a:latin typeface="Arial"/>
                <a:cs typeface="Arial"/>
              </a:rPr>
              <a:t>Ю.Е.Смирнов</a:t>
            </a:r>
            <a:endParaRPr lang="ru-RU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После выбора формы в поле «Дата» автоматически подставится последняя дата отчета. При необходимости ее можно выбрать вручную при нажатии на «…»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180" t="32027" r="34008" b="34114"/>
          <a:stretch/>
        </p:blipFill>
        <p:spPr bwMode="auto">
          <a:xfrm>
            <a:off x="755576" y="1124744"/>
            <a:ext cx="7776864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976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6064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Далее выберите контрагента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8929" t="28917" r="28861" b="31186"/>
          <a:stretch/>
        </p:blipFill>
        <p:spPr bwMode="auto">
          <a:xfrm>
            <a:off x="539552" y="620688"/>
            <a:ext cx="8208912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983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67484"/>
            <a:ext cx="8229600" cy="41364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Созданный отчет появится в списке отчетов в рабочем поле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077" t="32211" r="33905" b="33748"/>
          <a:stretch/>
        </p:blipFill>
        <p:spPr bwMode="auto">
          <a:xfrm>
            <a:off x="1609185" y="116632"/>
            <a:ext cx="6408712" cy="4050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840" t="15556" r="9403" b="72365"/>
          <a:stretch/>
        </p:blipFill>
        <p:spPr bwMode="auto">
          <a:xfrm>
            <a:off x="66675" y="4653136"/>
            <a:ext cx="9077325" cy="95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98741" y="5877272"/>
            <a:ext cx="8229600" cy="41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Созданный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отчет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появится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списке отчетов в рабочем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поле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31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229600" cy="154076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Внести данные в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форму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Иконка  на панели быстрых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действий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появившемся окне выберите необходимую таблицу и нажмите «ОК». В некоторых формах трафареты отмеченные «для печати», используется исключительно для печати уже заполненного и проверенного отчета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4542" t="12810" r="13999" b="84267"/>
          <a:stretch/>
        </p:blipFill>
        <p:spPr bwMode="auto">
          <a:xfrm>
            <a:off x="179512" y="260648"/>
            <a:ext cx="464820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4180" t="25989" r="34214" b="59438"/>
          <a:stretch/>
        </p:blipFill>
        <p:spPr bwMode="auto">
          <a:xfrm>
            <a:off x="411922" y="1628800"/>
            <a:ext cx="8264534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088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открывшемся окне заполните форму и нажмите на иконку  на панели быстрых действий для сохранения значений отчета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8437" t="13016" r="20032" b="84498"/>
          <a:stretch/>
        </p:blipFill>
        <p:spPr bwMode="auto">
          <a:xfrm>
            <a:off x="179512" y="188640"/>
            <a:ext cx="55245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98482"/>
            <a:ext cx="6020088" cy="60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0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975" y="116632"/>
            <a:ext cx="8229600" cy="89269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После заполнения формы нажмите на иконку  для проверки значений отчета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7860" t="12810" r="10646" b="84267"/>
          <a:stretch/>
        </p:blipFill>
        <p:spPr bwMode="auto">
          <a:xfrm>
            <a:off x="323528" y="188640"/>
            <a:ext cx="476250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12515"/>
            <a:ext cx="8280920" cy="60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окне проверок отчета отображается протоколы проверки отчета – описание формулы, наличие ошибок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85492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5"/>
            <a:ext cx="7363519" cy="263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85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Arial"/>
                <a:cs typeface="Arial"/>
              </a:rPr>
              <a:t>После проверки отчета, при отсутствии ошибок строка отчета станет зеленым </a:t>
            </a:r>
            <a:r>
              <a:rPr lang="ru-RU" sz="1600" b="1" dirty="0" smtClean="0">
                <a:solidFill>
                  <a:schemeClr val="tx1"/>
                </a:solidFill>
                <a:latin typeface="Arial"/>
                <a:cs typeface="Arial"/>
              </a:rPr>
              <a:t>цвето</a:t>
            </a:r>
            <a:r>
              <a:rPr lang="ru-RU" sz="1600" b="1" dirty="0">
                <a:solidFill>
                  <a:schemeClr val="tx1"/>
                </a:solidFill>
                <a:latin typeface="Arial"/>
                <a:cs typeface="Arial"/>
              </a:rPr>
              <a:t>м</a:t>
            </a:r>
            <a:r>
              <a:rPr lang="ru-RU" sz="16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Рисунок 11"/>
          <p:cNvPicPr/>
          <p:nvPr/>
        </p:nvPicPr>
        <p:blipFill rotWithShape="1">
          <a:blip r:embed="rId2"/>
          <a:srcRect l="26815" t="15556" r="9486" b="68338"/>
          <a:stretch/>
        </p:blipFill>
        <p:spPr bwMode="auto">
          <a:xfrm>
            <a:off x="-4043" y="836712"/>
            <a:ext cx="912622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420888"/>
            <a:ext cx="88569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/>
                <a:cs typeface="Arial"/>
              </a:rPr>
              <a:t>При отсутствии ошибок </a:t>
            </a:r>
            <a:r>
              <a:rPr lang="ru-RU" sz="1600" b="1" dirty="0">
                <a:solidFill>
                  <a:srgbClr val="FF0000"/>
                </a:solidFill>
                <a:latin typeface="Arial"/>
                <a:cs typeface="Arial"/>
              </a:rPr>
              <a:t>и только в этом случае </a:t>
            </a:r>
            <a:r>
              <a:rPr lang="ru-RU" sz="1600" b="1" dirty="0">
                <a:latin typeface="Arial"/>
                <a:cs typeface="Arial"/>
              </a:rPr>
              <a:t>необходимо отправить отчет в центр учета (ГБУЗ АО «АМИАЦ») на логическую проверку формы</a:t>
            </a:r>
            <a:r>
              <a:rPr lang="ru-RU" sz="1600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8" name="Рисунок 8"/>
          <p:cNvPicPr/>
          <p:nvPr/>
        </p:nvPicPr>
        <p:blipFill rotWithShape="1">
          <a:blip r:embed="rId3"/>
          <a:srcRect l="25738" t="15557" r="26802" b="64129"/>
          <a:stretch/>
        </p:blipFill>
        <p:spPr bwMode="auto">
          <a:xfrm>
            <a:off x="179512" y="3140968"/>
            <a:ext cx="878497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836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/>
                <a:cs typeface="Arial"/>
              </a:rPr>
              <a:t>При прохождении всех проверок и принятии отчета у соответствующего отчета появится отметка о принятии «Да» в графе «Принят»</a:t>
            </a:r>
            <a:r>
              <a:rPr lang="ru-RU" sz="1600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5" name="Рисунок 27"/>
          <p:cNvPicPr/>
          <p:nvPr/>
        </p:nvPicPr>
        <p:blipFill rotWithShape="1">
          <a:blip r:embed="rId2"/>
          <a:srcRect l="26815" t="15556" r="9486" b="68338"/>
          <a:stretch/>
        </p:blipFill>
        <p:spPr bwMode="auto">
          <a:xfrm>
            <a:off x="0" y="908720"/>
            <a:ext cx="912622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63691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/>
                <a:cs typeface="Arial"/>
              </a:rPr>
              <a:t>Если отчет не прошел проверку в ГБУЗ АО «АМИАЦ», то в графе «Принят» появится соответствующая пометка «Отклонен», следовательно, в отчете присутствуют ошибки, либо другие недочеты. В случае, когда отчет отклонен, строка отчета станет красным цветом</a:t>
            </a:r>
            <a:r>
              <a:rPr lang="ru-RU" sz="1600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7" name="Рисунок 29"/>
          <p:cNvPicPr/>
          <p:nvPr/>
        </p:nvPicPr>
        <p:blipFill rotWithShape="1">
          <a:blip r:embed="rId3"/>
          <a:srcRect l="25738" t="15923" r="14139" b="68521"/>
          <a:stretch/>
        </p:blipFill>
        <p:spPr bwMode="auto">
          <a:xfrm>
            <a:off x="107504" y="4221088"/>
            <a:ext cx="8784976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317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2809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/>
                <a:cs typeface="Arial"/>
              </a:rPr>
              <a:t>При прохождении всем проверок строка отчета становится зеленым цветом по всем пунктам и отчет считается </a:t>
            </a:r>
            <a:r>
              <a:rPr lang="ru-RU" sz="1600" b="1" dirty="0">
                <a:solidFill>
                  <a:srgbClr val="FF0000"/>
                </a:solidFill>
                <a:latin typeface="Arial"/>
                <a:cs typeface="Arial"/>
              </a:rPr>
              <a:t>принятым</a:t>
            </a:r>
            <a:r>
              <a:rPr lang="ru-RU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5" name="Рисунок 43"/>
          <p:cNvPicPr/>
          <p:nvPr/>
        </p:nvPicPr>
        <p:blipFill rotWithShape="1">
          <a:blip r:embed="rId2"/>
          <a:srcRect l="25738" t="15373" b="67057"/>
          <a:stretch/>
        </p:blipFill>
        <p:spPr bwMode="auto">
          <a:xfrm>
            <a:off x="0" y="1844824"/>
            <a:ext cx="8934450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095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Региональная информационная система здравоохранения Амурской области</a:t>
            </a:r>
            <a:br>
              <a:rPr lang="ru-RU" sz="3200" b="1" dirty="0" smtClean="0"/>
            </a:br>
            <a:r>
              <a:rPr lang="ru-RU" sz="3200" b="1" dirty="0" smtClean="0"/>
              <a:t>модуль «Парус-статистика»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2562" r="64070" b="60652"/>
          <a:stretch/>
        </p:blipFill>
        <p:spPr bwMode="auto">
          <a:xfrm>
            <a:off x="754605" y="1628800"/>
            <a:ext cx="7776864" cy="4641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8282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Схема сдачи годового отчета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" name="Изображение 4" descr="Схема сдачи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600200"/>
          </a:xfrm>
        </p:spPr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283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5856" b="3916"/>
          <a:stretch/>
        </p:blipFill>
        <p:spPr bwMode="auto">
          <a:xfrm>
            <a:off x="-53975" y="1081087"/>
            <a:ext cx="9251950" cy="4695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029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Выбираем населенный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пункт (район или город) Амурской области и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медицинскую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организацию (например, Городская поликлиника № 1)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Выберите папку «Годовой отчет 2016» (формы статистического наблюдения за 2015 год).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Отметьте галочкой только одну папку, в которой необходимо создать/редактировать/удалить отчет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-412" t="11896" r="74777" b="60286"/>
          <a:stretch/>
        </p:blipFill>
        <p:spPr bwMode="auto">
          <a:xfrm>
            <a:off x="1331640" y="260648"/>
            <a:ext cx="6336704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445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110872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основном рабочем поле, расположенным в правой части экрана отображаются отчеты в выбранной папке (отмеченной галочкой)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318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07288" cy="158417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правом углу экрана расположена кнопка «Действия» - отображающая все команды для работы в системе «Статистика» РИСЗ АО и панель быстрых действий с иконками.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Ниже приведен набор стандартных быстрых действий, необходимых для сдачи годовых отчетов: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0227" t="12130" b="83836"/>
          <a:stretch/>
        </p:blipFill>
        <p:spPr bwMode="auto">
          <a:xfrm>
            <a:off x="1403648" y="188640"/>
            <a:ext cx="6123305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29240"/>
              </p:ext>
            </p:extLst>
          </p:nvPr>
        </p:nvGraphicFramePr>
        <p:xfrm>
          <a:off x="350500" y="2348880"/>
          <a:ext cx="8229599" cy="3954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834"/>
                <a:gridCol w="1685562"/>
                <a:gridCol w="4944203"/>
              </a:tblGrid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Иконка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действия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Выполняемое действие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Добавить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Добавляет новый пустой отчет, согласно выбранной форме, даты и контрагента.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Размножить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Размножает выбранный отчет на указанную дату или указанного контрагента. При размножении данные исходного отчета копируется в новый отчет.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Исправить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Открывает окно редактирования формы для исправления формы отчета, даты отчета и контрагента.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Удалить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Удаляет выбранный отчет.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Обновить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Обновляет список отчетов в рабочей области программы.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30" name="Рисунок 29"/>
          <p:cNvPicPr/>
          <p:nvPr/>
        </p:nvPicPr>
        <p:blipFill rotWithShape="1">
          <a:blip r:embed="rId3"/>
          <a:srcRect l="75755" t="12810" r="22511" b="84267"/>
          <a:stretch/>
        </p:blipFill>
        <p:spPr bwMode="auto">
          <a:xfrm>
            <a:off x="862113" y="2852936"/>
            <a:ext cx="521970" cy="496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/>
          <p:cNvPicPr/>
          <p:nvPr/>
        </p:nvPicPr>
        <p:blipFill rotWithShape="1">
          <a:blip r:embed="rId3"/>
          <a:srcRect l="77578" t="12810" r="20868" b="84267"/>
          <a:stretch/>
        </p:blipFill>
        <p:spPr bwMode="auto">
          <a:xfrm>
            <a:off x="844013" y="3663677"/>
            <a:ext cx="521970" cy="55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3"/>
          <a:srcRect l="79282" t="12810" r="19194" b="84267"/>
          <a:stretch/>
        </p:blipFill>
        <p:spPr bwMode="auto">
          <a:xfrm>
            <a:off x="901907" y="4566211"/>
            <a:ext cx="485775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/>
          <p:cNvPicPr/>
          <p:nvPr/>
        </p:nvPicPr>
        <p:blipFill rotWithShape="1">
          <a:blip r:embed="rId3"/>
          <a:srcRect l="80836" t="12810" r="17640" b="84267"/>
          <a:stretch/>
        </p:blipFill>
        <p:spPr bwMode="auto">
          <a:xfrm>
            <a:off x="905506" y="5209381"/>
            <a:ext cx="485775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/>
          <p:cNvPicPr/>
          <p:nvPr/>
        </p:nvPicPr>
        <p:blipFill rotWithShape="1">
          <a:blip r:embed="rId3"/>
          <a:srcRect l="82599" t="12810" r="15936" b="84267"/>
          <a:stretch/>
        </p:blipFill>
        <p:spPr bwMode="auto">
          <a:xfrm>
            <a:off x="899258" y="5805264"/>
            <a:ext cx="466725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15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16000"/>
              </p:ext>
            </p:extLst>
          </p:nvPr>
        </p:nvGraphicFramePr>
        <p:xfrm>
          <a:off x="395536" y="260648"/>
          <a:ext cx="8229599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834"/>
                <a:gridCol w="1685562"/>
                <a:gridCol w="4944203"/>
              </a:tblGrid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Иконка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действия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Выполняемое действие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08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Исправить значения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Переходит к окну выбора таблицы отчета либо сразу открывает форму для редактирования, если в отчете одна таблица.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Пересчитать значения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Производит пересчет значений отчета. Пересчет значений отчета производится автоматически при открытии и сохранении отчета.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80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Проверить значения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Производит проверку выбранной формы в соответствии с заданными контролями (внутри-табличными, меж-табличными, а также меж-форменными).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0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Отправить в центр учета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Отправляет выбранный отчет в центр учета на проверку. Отчет становится не редактируемым.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1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Отменить выгрузку в центр учета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Отменяет выгрузку в центр учета.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Выгрузить отчеты в 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excel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Выгружает выбранную форму либо конкретную таблицу в формате 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excel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xls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)/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/>
          <a:srcRect l="84542" t="12810" r="13999" b="84267"/>
          <a:stretch/>
        </p:blipFill>
        <p:spPr bwMode="auto">
          <a:xfrm>
            <a:off x="886458" y="908720"/>
            <a:ext cx="464820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86187" t="12810" r="12229" b="84267"/>
          <a:stretch/>
        </p:blipFill>
        <p:spPr bwMode="auto">
          <a:xfrm>
            <a:off x="866455" y="1875762"/>
            <a:ext cx="504825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87860" t="12810" r="10646" b="84267"/>
          <a:stretch/>
        </p:blipFill>
        <p:spPr bwMode="auto">
          <a:xfrm>
            <a:off x="880743" y="2924944"/>
            <a:ext cx="476250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89773" t="12810" r="8763" b="84267"/>
          <a:stretch/>
        </p:blipFill>
        <p:spPr bwMode="auto">
          <a:xfrm>
            <a:off x="886458" y="3861048"/>
            <a:ext cx="466725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/>
          <a:srcRect l="91417" t="12810" r="6969" b="84267"/>
          <a:stretch/>
        </p:blipFill>
        <p:spPr bwMode="auto">
          <a:xfrm>
            <a:off x="862645" y="4725144"/>
            <a:ext cx="514350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2"/>
          <a:srcRect l="93449" t="12810" r="5175" b="84267"/>
          <a:stretch/>
        </p:blipFill>
        <p:spPr bwMode="auto">
          <a:xfrm>
            <a:off x="900745" y="5517232"/>
            <a:ext cx="438150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11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6632"/>
            <a:ext cx="7200800" cy="1368152"/>
          </a:xfrm>
        </p:spPr>
        <p:txBody>
          <a:bodyPr>
            <a:norm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Добавить отчетную форму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Иконка на панели быстрых действий.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появившемся окне выберите форму отчета, дату отчета и контрагента, от имени которого заполняется отчет: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5755" t="12810" r="22511" b="84267"/>
          <a:stretch/>
        </p:blipFill>
        <p:spPr bwMode="auto">
          <a:xfrm>
            <a:off x="467544" y="188640"/>
            <a:ext cx="521970" cy="496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4283" t="32027" r="34008" b="33931"/>
          <a:stretch/>
        </p:blipFill>
        <p:spPr bwMode="auto">
          <a:xfrm>
            <a:off x="1043608" y="1340768"/>
            <a:ext cx="7128792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529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годового отчета расположены в папке МИАЦ/Годовой отчет/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89269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Далее следует список годовых отчетных форм.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Выберите отчетную форму и нажмите «ОК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»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9135" t="28733" r="28963" b="31552"/>
          <a:stretch/>
        </p:blipFill>
        <p:spPr bwMode="auto">
          <a:xfrm>
            <a:off x="683568" y="1916832"/>
            <a:ext cx="777686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1967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404</TotalTime>
  <Words>633</Words>
  <Application>Microsoft Macintosh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Информация о  предоставлении годовых статистических отчетов</vt:lpstr>
      <vt:lpstr>Региональная информационная система здравоохранения Амурской области модуль «Парус-статистика»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годового отчета расположены в папке МИАЦ/Годовой отчет/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сдачи годового отчета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 предоставлении годовых статистических отчетов</dc:title>
  <dc:creator>Юрий Е. Смирнов</dc:creator>
  <cp:lastModifiedBy>Yuri Smirnov</cp:lastModifiedBy>
  <cp:revision>13</cp:revision>
  <dcterms:created xsi:type="dcterms:W3CDTF">2015-12-15T01:54:06Z</dcterms:created>
  <dcterms:modified xsi:type="dcterms:W3CDTF">2015-12-15T15:20:23Z</dcterms:modified>
</cp:coreProperties>
</file>