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0" r:id="rId6"/>
    <p:sldId id="264" r:id="rId7"/>
    <p:sldId id="263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18E74-6358-4883-B37C-213C7428195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AD5E-857F-4649-9227-CCE5495BF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AD5E-857F-4649-9227-CCE5495BF0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harnovnikova.evheniya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786874" cy="242889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Годовой</a:t>
            </a: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 по терапевтической службе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1752600"/>
          </a:xfrm>
          <a:ln w="0">
            <a:noFill/>
          </a:ln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– терапевт министерства здравоохранения Амурской области </a:t>
            </a:r>
          </a:p>
          <a:p>
            <a:pPr algn="r"/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Е.С.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Жарновникова</a:t>
            </a: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990699"/>
            <a:ext cx="2286016" cy="2207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 туберкулеза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 населения флюорографическим обследованием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00034" y="1500174"/>
          <a:ext cx="8143931" cy="4429156"/>
        </p:xfrm>
        <a:graphic>
          <a:graphicData uri="http://schemas.openxmlformats.org/presentationml/2006/ole">
            <p:oleObj spid="_x0000_s35842" name="Лист" r:id="rId3" imgW="7458316" imgH="218707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Выявлено туберкулеза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28596" y="928670"/>
          <a:ext cx="8215369" cy="4500594"/>
        </p:xfrm>
        <a:graphic>
          <a:graphicData uri="http://schemas.openxmlformats.org/presentationml/2006/ole">
            <p:oleObj spid="_x0000_s36866" name="Лист" r:id="rId3" imgW="4791597" imgH="3109072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Профилактическая работа по онкологии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проведенных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онкоосмотров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85720" y="1357298"/>
          <a:ext cx="8572559" cy="4572031"/>
        </p:xfrm>
        <a:graphic>
          <a:graphicData uri="http://schemas.openxmlformats.org/presentationml/2006/ole">
            <p:oleObj spid="_x0000_s37890" name="Лист" r:id="rId3" imgW="5364400" imgH="2721698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 зарегистрированной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онкопатологии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 стадиям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42910" y="1357298"/>
          <a:ext cx="8001056" cy="4000528"/>
        </p:xfrm>
        <a:graphic>
          <a:graphicData uri="http://schemas.openxmlformats.org/presentationml/2006/ole">
            <p:oleObj spid="_x0000_s38914" name="Лист" r:id="rId3" imgW="6140258" imgH="1753983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/>
              <a:t>Анализ причин выявленных запущенных случаев </a:t>
            </a:r>
            <a:r>
              <a:rPr lang="ru-RU" sz="2800" dirty="0" err="1"/>
              <a:t>онкопатологии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28596" y="1214422"/>
          <a:ext cx="8286808" cy="4000527"/>
        </p:xfrm>
        <a:graphic>
          <a:graphicData uri="http://schemas.openxmlformats.org/presentationml/2006/ole">
            <p:oleObj spid="_x0000_s39938" name="Лист" r:id="rId3" imgW="6164740" imgH="252837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Анализ причин выявленных запущенных случаев </a:t>
            </a:r>
            <a:r>
              <a:rPr lang="ru-RU" sz="2800" dirty="0" err="1"/>
              <a:t>онкопатологии</a:t>
            </a:r>
            <a:r>
              <a:rPr lang="ru-RU" sz="2800" dirty="0"/>
              <a:t> визуальных локализаций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28596" y="1214422"/>
          <a:ext cx="8286808" cy="3857652"/>
        </p:xfrm>
        <a:graphic>
          <a:graphicData uri="http://schemas.openxmlformats.org/presentationml/2006/ole">
            <p:oleObj spid="_x0000_s40962" name="Лист" r:id="rId3" imgW="5905521" imgH="274941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Пятилетняя выживаемость больных со злокачественными новообразованиями 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00034" y="1928802"/>
          <a:ext cx="8215370" cy="2500329"/>
        </p:xfrm>
        <a:graphic>
          <a:graphicData uri="http://schemas.openxmlformats.org/presentationml/2006/ole">
            <p:oleObj spid="_x0000_s41986" name="Лист" r:id="rId3" imgW="6224144" imgH="1348608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ОРГАНИЗАЦИЯ РАБОТЫ ПО ПРЕЕМСТВЕННОСТИ С </a:t>
            </a:r>
            <a:r>
              <a:rPr lang="ru-RU" sz="2400" b="1" dirty="0" smtClean="0">
                <a:solidFill>
                  <a:srgbClr val="C00000"/>
                </a:solidFill>
              </a:rPr>
              <a:t>ССМП  И НЕОТЛОЖНАЯ ПОМОЩЬ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00034" y="1428736"/>
          <a:ext cx="8072493" cy="2963877"/>
        </p:xfrm>
        <a:graphic>
          <a:graphicData uri="http://schemas.openxmlformats.org/presentationml/2006/ole">
            <p:oleObj spid="_x0000_s43010" name="Лист" r:id="rId3" imgW="6059252" imgH="192930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вызовов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СМП  и неотложной помощи  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лицам пенсионного возраста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57158" y="1571612"/>
          <a:ext cx="8358246" cy="4000528"/>
        </p:xfrm>
        <a:graphic>
          <a:graphicData uri="http://schemas.openxmlformats.org/presentationml/2006/ole">
            <p:oleObj spid="_x0000_s44034" name="Лист" r:id="rId3" imgW="7714655" imgH="2942746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Плановая госпитализация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00034" y="1592263"/>
          <a:ext cx="8215370" cy="4479943"/>
        </p:xfrm>
        <a:graphic>
          <a:graphicData uri="http://schemas.openxmlformats.org/presentationml/2006/ole">
            <p:oleObj spid="_x0000_s45058" name="Лист" r:id="rId3" imgW="6224144" imgH="3671412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26" y="214290"/>
            <a:ext cx="8572592" cy="64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отчету по терапии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572592" cy="5429288"/>
          </a:xfrm>
          <a:ln w="0">
            <a:noFill/>
          </a:ln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z="3300" dirty="0" smtClean="0">
                <a:solidFill>
                  <a:srgbClr val="0070C0"/>
                </a:solidFill>
              </a:rPr>
              <a:t>* </a:t>
            </a:r>
            <a:r>
              <a:rPr lang="ru-RU" sz="3300" dirty="0" smtClean="0">
                <a:solidFill>
                  <a:schemeClr val="tx1"/>
                </a:solidFill>
              </a:rPr>
              <a:t>Отчет должен быть оформлен по прилагаемой форме, проверен и подписан руководителем медицинской организации.</a:t>
            </a:r>
          </a:p>
          <a:p>
            <a:pPr lvl="0" algn="l"/>
            <a:r>
              <a:rPr lang="ru-RU" sz="3300" dirty="0" smtClean="0">
                <a:solidFill>
                  <a:schemeClr val="tx1"/>
                </a:solidFill>
              </a:rPr>
              <a:t>* При сдаче отчета при себе иметь статистические формы (ф. 30, ф. 16 ВН, Ф. 12, ф. 39), предоставляемые в ГБУЗ АО «АМИАЦ».</a:t>
            </a:r>
          </a:p>
          <a:p>
            <a:pPr lvl="0" algn="l"/>
            <a:r>
              <a:rPr lang="ru-RU" sz="3300" dirty="0" smtClean="0">
                <a:solidFill>
                  <a:schemeClr val="tx1"/>
                </a:solidFill>
              </a:rPr>
              <a:t>* Все таблицы отчета заполняются в программе </a:t>
            </a:r>
            <a:r>
              <a:rPr lang="en-US" sz="3300" dirty="0" smtClean="0">
                <a:solidFill>
                  <a:schemeClr val="tx1"/>
                </a:solidFill>
              </a:rPr>
              <a:t>Excel</a:t>
            </a:r>
            <a:r>
              <a:rPr lang="ru-RU" sz="3300" dirty="0" smtClean="0">
                <a:solidFill>
                  <a:schemeClr val="tx1"/>
                </a:solidFill>
              </a:rPr>
              <a:t> с дальнейшим копированием в программу </a:t>
            </a:r>
            <a:r>
              <a:rPr lang="ru-RU" sz="3300" dirty="0" err="1" smtClean="0">
                <a:solidFill>
                  <a:schemeClr val="tx1"/>
                </a:solidFill>
              </a:rPr>
              <a:t>Word</a:t>
            </a:r>
            <a:r>
              <a:rPr lang="ru-RU" sz="3300" dirty="0" smtClean="0">
                <a:solidFill>
                  <a:schemeClr val="tx1"/>
                </a:solidFill>
              </a:rPr>
              <a:t>. Таблицы необходимо сопровождать комментариями. Комментарии должны быть подробными, содержащими аналитическую информацию о причинах изменений тех или иных показателей, и способах их решения. </a:t>
            </a:r>
          </a:p>
          <a:p>
            <a:pPr lvl="0" algn="l"/>
            <a:r>
              <a:rPr lang="ru-RU" sz="3300" dirty="0" smtClean="0">
                <a:solidFill>
                  <a:schemeClr val="tx1"/>
                </a:solidFill>
              </a:rPr>
              <a:t>* Отчет предоставляется на бумажном и электронном носителе.</a:t>
            </a:r>
          </a:p>
          <a:p>
            <a:pPr lvl="0" algn="l"/>
            <a:r>
              <a:rPr lang="ru-RU" sz="3300" dirty="0" smtClean="0">
                <a:solidFill>
                  <a:schemeClr val="tx1"/>
                </a:solidFill>
              </a:rPr>
              <a:t>*Данные по дневному стационару подают отдельно в соответствии с требованиями к стационарам.</a:t>
            </a:r>
          </a:p>
          <a:p>
            <a:pPr lvl="0" algn="l"/>
            <a:r>
              <a:rPr lang="ru-RU" sz="3300" dirty="0" smtClean="0">
                <a:solidFill>
                  <a:schemeClr val="tx1"/>
                </a:solidFill>
              </a:rPr>
              <a:t>* Предварительно отчеты можно направлять на электронный адрес </a:t>
            </a:r>
            <a:r>
              <a:rPr lang="en-US" sz="3300" dirty="0" smtClean="0">
                <a:solidFill>
                  <a:schemeClr val="tx1"/>
                </a:solidFill>
              </a:rPr>
              <a:t>E</a:t>
            </a:r>
            <a:r>
              <a:rPr lang="ru-RU" sz="3300" dirty="0" smtClean="0">
                <a:solidFill>
                  <a:schemeClr val="tx1"/>
                </a:solidFill>
              </a:rPr>
              <a:t>-</a:t>
            </a:r>
            <a:r>
              <a:rPr lang="en-US" sz="3300" dirty="0" smtClean="0">
                <a:solidFill>
                  <a:schemeClr val="tx1"/>
                </a:solidFill>
              </a:rPr>
              <a:t>mail</a:t>
            </a:r>
            <a:r>
              <a:rPr lang="ru-RU" sz="3300" dirty="0" smtClean="0">
                <a:solidFill>
                  <a:schemeClr val="tx1"/>
                </a:solidFill>
              </a:rPr>
              <a:t>: </a:t>
            </a:r>
            <a:r>
              <a:rPr lang="en-US" sz="3300" u="sng" dirty="0" err="1" smtClean="0">
                <a:solidFill>
                  <a:schemeClr val="tx1"/>
                </a:solidFill>
                <a:hlinkClick r:id="rId4"/>
              </a:rPr>
              <a:t>Zharnovnikova</a:t>
            </a:r>
            <a:r>
              <a:rPr lang="ru-RU" sz="3300" u="sng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3300" u="sng" dirty="0" err="1" smtClean="0">
                <a:solidFill>
                  <a:schemeClr val="tx1"/>
                </a:solidFill>
                <a:hlinkClick r:id="rId4"/>
              </a:rPr>
              <a:t>evheniya</a:t>
            </a:r>
            <a:r>
              <a:rPr lang="ru-RU" sz="3300" u="sng" dirty="0" smtClean="0">
                <a:solidFill>
                  <a:schemeClr val="tx1"/>
                </a:solidFill>
                <a:hlinkClick r:id="rId4"/>
              </a:rPr>
              <a:t>@</a:t>
            </a:r>
            <a:r>
              <a:rPr lang="en-US" sz="3300" u="sng" dirty="0" smtClean="0">
                <a:solidFill>
                  <a:schemeClr val="tx1"/>
                </a:solidFill>
                <a:hlinkClick r:id="rId4"/>
              </a:rPr>
              <a:t>mail</a:t>
            </a:r>
            <a:r>
              <a:rPr lang="ru-RU" sz="3300" u="sng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3300" u="sng" dirty="0" err="1" smtClean="0">
                <a:solidFill>
                  <a:schemeClr val="tx1"/>
                </a:solidFill>
                <a:hlinkClick r:id="rId4"/>
              </a:rPr>
              <a:t>ru</a:t>
            </a:r>
            <a:r>
              <a:rPr lang="ru-RU" sz="3300" u="sng" dirty="0" smtClean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ru-RU" sz="3300" dirty="0" smtClean="0">
                <a:solidFill>
                  <a:schemeClr val="tx1"/>
                </a:solidFill>
              </a:rPr>
              <a:t>* Отчеты оформленные не по форме приниматься не будут!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Экстренная госпитализация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28596" y="1643050"/>
          <a:ext cx="8286808" cy="3714775"/>
        </p:xfrm>
        <a:graphic>
          <a:graphicData uri="http://schemas.openxmlformats.org/presentationml/2006/ole">
            <p:oleObj spid="_x0000_s46082" name="Лист" r:id="rId3" imgW="6824309" imgH="2122996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Реабилитация инвалидов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00034" y="1643050"/>
          <a:ext cx="8143932" cy="4286280"/>
        </p:xfrm>
        <a:graphic>
          <a:graphicData uri="http://schemas.openxmlformats.org/presentationml/2006/ole">
            <p:oleObj spid="_x0000_s47106" name="Лист" r:id="rId3" imgW="6396237" imgH="2721698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 «Дорожная карта»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00034" y="1214422"/>
          <a:ext cx="8215370" cy="4857783"/>
        </p:xfrm>
        <a:graphic>
          <a:graphicData uri="http://schemas.openxmlformats.org/presentationml/2006/ole">
            <p:oleObj spid="_x0000_s48130" name="Лист" r:id="rId3" imgW="6868592" imgH="470464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ulip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85728"/>
            <a:ext cx="8643998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357430"/>
            <a:ext cx="8143932" cy="1214446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42862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429684" cy="5538814"/>
          </a:xfrm>
          <a:ln w="0">
            <a:noFill/>
          </a:ln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1.Общая характеристика медицинской организации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2. Работа выездных бригад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3.Материально техническая база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4.Штаты и кадры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5.Показатели работы терапевтической службы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6.Заболеваемость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7.Диспансеризация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8.Иммунизация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9.Диспансеризация определенных групп взрослого населения и профилактические медицинские осмотры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10.Диспансеризация УВОВ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11.Профилактика туберкулеза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12.Профилактическая работа по онкологии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13.Организация преемственности с ССМП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14.Организация работы неотложной помощи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15.Госпитализация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16.Временная нетрудоспособность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17.Инвалидность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18.Смертность</a:t>
            </a:r>
          </a:p>
          <a:p>
            <a:pPr lvl="0" algn="l"/>
            <a:r>
              <a:rPr lang="ru-RU" sz="6400" dirty="0" smtClean="0">
                <a:solidFill>
                  <a:srgbClr val="C00000"/>
                </a:solidFill>
              </a:rPr>
              <a:t>19.Выполнение мероприятий «Дорожная карта»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20.Внедрения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21.Публикации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</a:rPr>
              <a:t>22.Проблемы</a:t>
            </a:r>
          </a:p>
          <a:p>
            <a:pPr algn="r"/>
            <a:endParaRPr lang="ru-RU" sz="6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716" cy="6429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Раздел 2. Отчет по выездной работе за 2015 год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501154" cy="5538814"/>
          </a:xfrm>
          <a:ln w="0">
            <a:noFill/>
          </a:ln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1. Наименование структурных подразделений медицинской организации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2. Наименование населенных пунктов, обслуживаемых данным структурным подразделением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3. Количество приписного населения по населенным пунктам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4. Состав врачебной бригады, с указанием специальности, из какого структурного подразделения специалист, наличие ЭКГ, клинического лаборанта, УЗИ, время работы и т.д.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5. Даты выезда (конкретное число)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6. Место работы выездной бригады, конкретное место работы бригады, из каких сел обеспечивался подвоз населения 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7. Количество осмотренных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8. </a:t>
            </a:r>
            <a:r>
              <a:rPr lang="ru-RU" sz="2000" dirty="0" smtClean="0">
                <a:solidFill>
                  <a:srgbClr val="C00000"/>
                </a:solidFill>
              </a:rPr>
              <a:t>Выявлено патологии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4286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Раздел 7. Диспансеризация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86874" cy="5181624"/>
          </a:xfrm>
          <a:ln w="0"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Приказа министерства здравоохранения Амурской области от 20.11.2015  № 1284 «О совершенствовании организации и порядка проведения медицинскими организациями Амурской области диспансерного наблюдения взрослого населения и вводе в промышленную эксплуатацию модуля «Диспансерное наблюдение» РИСЗ АО и представлен тремя таблицами: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1 - Показатели диспансеризации (состоит, взято, снято)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2 - Показатель охвата диспансерным наблюдением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3 - Эффективность диспансерного наблюдения</a:t>
            </a:r>
          </a:p>
          <a:p>
            <a:pPr algn="l"/>
            <a:endParaRPr lang="ru-RU" sz="2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Показатели диспансеризации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28596" y="857232"/>
          <a:ext cx="8286808" cy="5572164"/>
        </p:xfrm>
        <a:graphic>
          <a:graphicData uri="http://schemas.openxmlformats.org/presentationml/2006/ole">
            <p:oleObj spid="_x0000_s33794" name="Лист" r:id="rId3" imgW="6979841" imgH="44440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Показатель охвата диспансерным наблюдением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92935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4282" y="1285860"/>
          <a:ext cx="8715435" cy="4357718"/>
        </p:xfrm>
        <a:graphic>
          <a:graphicData uri="http://schemas.openxmlformats.org/presentationml/2006/ole">
            <p:oleObj spid="_x0000_s32770" name="Лист" r:id="rId3" imgW="9928821" imgH="3180714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500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Эффективность диспансерного наблюдения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2689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0975" y="785794"/>
          <a:ext cx="8782050" cy="5715039"/>
        </p:xfrm>
        <a:graphic>
          <a:graphicData uri="http://schemas.openxmlformats.org/presentationml/2006/ole">
            <p:oleObj spid="_x0000_s34818" name="Лист" r:id="rId3" imgW="8781415" imgH="560828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Наблюдение ветеранов ВОВ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268931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4282" y="1000108"/>
          <a:ext cx="8697764" cy="5322915"/>
        </p:xfrm>
        <a:graphic>
          <a:graphicData uri="http://schemas.openxmlformats.org/presentationml/2006/ole">
            <p:oleObj spid="_x0000_s31746" name="Лист" r:id="rId3" imgW="7321146" imgH="3217076" progId="Excel.Shee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478</Words>
  <PresentationFormat>Экран (4:3)</PresentationFormat>
  <Paragraphs>69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</vt:lpstr>
      <vt:lpstr>Годовой отчет по терапевтической службе</vt:lpstr>
      <vt:lpstr>Требования к отчету по терапии</vt:lpstr>
      <vt:lpstr>Содержание</vt:lpstr>
      <vt:lpstr>Раздел 2. Отчет по выездной работе за 2015 год</vt:lpstr>
      <vt:lpstr>Раздел 7. Диспансеризация</vt:lpstr>
      <vt:lpstr>Показатели диспансеризации</vt:lpstr>
      <vt:lpstr>Показатель охвата диспансерным наблюдением</vt:lpstr>
      <vt:lpstr>Эффективность диспансерного наблюдения</vt:lpstr>
      <vt:lpstr>Наблюдение ветеранов ВОВ</vt:lpstr>
      <vt:lpstr>Профилактика туберкулеза</vt:lpstr>
      <vt:lpstr>Выявлено туберкулеза</vt:lpstr>
      <vt:lpstr>Профилактическая работа по онкологии</vt:lpstr>
      <vt:lpstr>Структура зарегистрированной онкопатологии по стадиям</vt:lpstr>
      <vt:lpstr>Анализ причин выявленных запущенных случаев онкопатологии</vt:lpstr>
      <vt:lpstr>Анализ причин выявленных запущенных случаев онкопатологии визуальных локализаций </vt:lpstr>
      <vt:lpstr>  Пятилетняя выживаемость больных со злокачественными новообразованиями   </vt:lpstr>
      <vt:lpstr>ОРГАНИЗАЦИЯ РАБОТЫ ПО ПРЕЕМСТВЕННОСТИ С ССМП  И НЕОТЛОЖНАЯ ПОМОЩЬ</vt:lpstr>
      <vt:lpstr>Причины вызовов СМП  и неотложной помощи  к лицам пенсионного возраста   </vt:lpstr>
      <vt:lpstr>Плановая госпитализация</vt:lpstr>
      <vt:lpstr>Экстренная госпитализация</vt:lpstr>
      <vt:lpstr>Реабилитация инвалидов</vt:lpstr>
      <vt:lpstr>Выполнение мероприятий «Дорожная карта»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о предоставлении отчета по терапевтической службе</dc:title>
  <cp:lastModifiedBy>Admin</cp:lastModifiedBy>
  <cp:revision>56</cp:revision>
  <dcterms:modified xsi:type="dcterms:W3CDTF">2015-12-15T23:10:19Z</dcterms:modified>
</cp:coreProperties>
</file>