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5" autoAdjust="0"/>
    <p:restoredTop sz="94622" autoAdjust="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688F7-A4B1-43F6-B72D-8E9C184C9420}" type="datetimeFigureOut">
              <a:rPr lang="ru-RU" smtClean="0"/>
              <a:t>15.12.2015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BA6F-A495-42E1-8210-3D2D1982441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688F7-A4B1-43F6-B72D-8E9C184C9420}" type="datetimeFigureOut">
              <a:rPr lang="ru-RU" smtClean="0"/>
              <a:t>15.12.2015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BA6F-A495-42E1-8210-3D2D19824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688F7-A4B1-43F6-B72D-8E9C184C9420}" type="datetimeFigureOut">
              <a:rPr lang="ru-RU" smtClean="0"/>
              <a:t>15.12.2015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BA6F-A495-42E1-8210-3D2D19824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688F7-A4B1-43F6-B72D-8E9C184C9420}" type="datetimeFigureOut">
              <a:rPr lang="ru-RU" smtClean="0"/>
              <a:t>15.12.2015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BA6F-A495-42E1-8210-3D2D1982441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688F7-A4B1-43F6-B72D-8E9C184C9420}" type="datetimeFigureOut">
              <a:rPr lang="ru-RU" smtClean="0"/>
              <a:t>15.12.2015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BA6F-A495-42E1-8210-3D2D19824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688F7-A4B1-43F6-B72D-8E9C184C9420}" type="datetimeFigureOut">
              <a:rPr lang="ru-RU" smtClean="0"/>
              <a:t>15.12.2015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BA6F-A495-42E1-8210-3D2D1982441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688F7-A4B1-43F6-B72D-8E9C184C9420}" type="datetimeFigureOut">
              <a:rPr lang="ru-RU" smtClean="0"/>
              <a:t>15.12.2015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BA6F-A495-42E1-8210-3D2D1982441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688F7-A4B1-43F6-B72D-8E9C184C9420}" type="datetimeFigureOut">
              <a:rPr lang="ru-RU" smtClean="0"/>
              <a:t>15.12.2015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BA6F-A495-42E1-8210-3D2D19824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688F7-A4B1-43F6-B72D-8E9C184C9420}" type="datetimeFigureOut">
              <a:rPr lang="ru-RU" smtClean="0"/>
              <a:t>15.12.2015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BA6F-A495-42E1-8210-3D2D19824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688F7-A4B1-43F6-B72D-8E9C184C9420}" type="datetimeFigureOut">
              <a:rPr lang="ru-RU" smtClean="0"/>
              <a:t>15.12.2015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BA6F-A495-42E1-8210-3D2D19824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688F7-A4B1-43F6-B72D-8E9C184C9420}" type="datetimeFigureOut">
              <a:rPr lang="ru-RU" smtClean="0"/>
              <a:t>15.12.2015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BA6F-A495-42E1-8210-3D2D1982441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36688F7-A4B1-43F6-B72D-8E9C184C9420}" type="datetimeFigureOut">
              <a:rPr lang="ru-RU" smtClean="0"/>
              <a:t>15.12.2015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47DBA6F-A495-42E1-8210-3D2D1982441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23422" y="4581128"/>
            <a:ext cx="5637010" cy="882119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Начальник отдела программного и технического обеспечения телемедицинских технологий ГБУЗ АО «АМИАЦ»</a:t>
            </a:r>
          </a:p>
          <a:p>
            <a:r>
              <a:rPr lang="ru-RU" dirty="0" smtClean="0"/>
              <a:t>				</a:t>
            </a:r>
            <a:r>
              <a:rPr lang="ru-RU" err="1" smtClean="0"/>
              <a:t>А.В</a:t>
            </a:r>
            <a:r>
              <a:rPr lang="ru-RU" smtClean="0"/>
              <a:t>. Малиновский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052736"/>
            <a:ext cx="7175351" cy="1793167"/>
          </a:xfrm>
        </p:spPr>
        <p:txBody>
          <a:bodyPr/>
          <a:lstStyle/>
          <a:p>
            <a:pPr marL="182880" indent="0">
              <a:buNone/>
            </a:pPr>
            <a:r>
              <a:rPr lang="ru-RU" sz="5200" dirty="0" smtClean="0"/>
              <a:t>Форма №4</a:t>
            </a:r>
            <a:r>
              <a:rPr lang="ru-RU" dirty="0" smtClean="0"/>
              <a:t> </a:t>
            </a:r>
            <a:r>
              <a:rPr lang="ru-RU" sz="2400" dirty="0"/>
              <a:t>«Отчёт по стратегии развития информационных технологий</a:t>
            </a:r>
            <a:r>
              <a:rPr lang="ru-RU" sz="2400" dirty="0" smtClean="0"/>
              <a:t>»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5200" dirty="0"/>
              <a:t>Форма №</a:t>
            </a:r>
            <a:r>
              <a:rPr lang="ru-RU" sz="5200" dirty="0" smtClean="0"/>
              <a:t>30 таб.7000 </a:t>
            </a:r>
            <a:r>
              <a:rPr lang="ru-RU" sz="2400" dirty="0"/>
              <a:t>«Оснащенность компьютерным оборудованием»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9935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5993" y="5670376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Раздел </a:t>
            </a:r>
            <a:r>
              <a:rPr lang="en-US" sz="2800" dirty="0" smtClean="0"/>
              <a:t>IX</a:t>
            </a:r>
            <a:r>
              <a:rPr lang="ru-RU" sz="2800" dirty="0" smtClean="0"/>
              <a:t> </a:t>
            </a:r>
            <a:r>
              <a:rPr lang="ru-RU" sz="2000" dirty="0" smtClean="0"/>
              <a:t>«Структура затрат на развитие информационных технологий в ЛПУ»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8338151"/>
              </p:ext>
            </p:extLst>
          </p:nvPr>
        </p:nvGraphicFramePr>
        <p:xfrm>
          <a:off x="611560" y="1484784"/>
          <a:ext cx="8208912" cy="43033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480"/>
                <a:gridCol w="4253875"/>
                <a:gridCol w="1271588"/>
                <a:gridCol w="2097969"/>
              </a:tblGrid>
              <a:tr h="1823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9.1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Затраты всего: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1002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374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9.2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Сумма средств на приобретение новой компьютерной техники (ПК, ноутбуки, терминальные станции, МФУ и т.п.) тыс. рублей: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60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823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для адм./хоз. персонала: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3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для медицинского персонала: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4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Сумма средств на приобретение нового сетевого/серверного оборудования тыс. рублей: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62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4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Сумма средств на обслуживание (улучшение) сетевого/серверного оборудования тыс. рублей: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360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3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Сумма средств на развитие ЛВС тыс. рублей: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4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Сумма средств на эксплуатацию компьютерного парка (заправка картриджей, приобретение комплектующих, ремонт и т.д.) тыс. рублей: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30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5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Сумма средств на сопровождение бухгалтерского ПО (1С, </a:t>
                      </a:r>
                      <a:r>
                        <a:rPr lang="ru-RU" sz="1000" u="none" strike="noStrike" dirty="0" err="1">
                          <a:effectLst/>
                        </a:rPr>
                        <a:t>Интеп</a:t>
                      </a:r>
                      <a:r>
                        <a:rPr lang="ru-RU" sz="1000" u="none" strike="noStrike" dirty="0">
                          <a:effectLst/>
                        </a:rPr>
                        <a:t> и т.п.) </a:t>
                      </a:r>
                      <a:r>
                        <a:rPr lang="ru-RU" sz="1000" u="none" strike="noStrike" dirty="0" err="1">
                          <a:effectLst/>
                        </a:rPr>
                        <a:t>тыс.рублей</a:t>
                      </a:r>
                      <a:r>
                        <a:rPr lang="ru-RU" sz="1000" u="none" strike="noStrike" dirty="0">
                          <a:effectLst/>
                        </a:rPr>
                        <a:t>: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150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4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Сумма средств на сопровождение информационно-справочных систем (Гарант, Консультант и т.п.) </a:t>
                      </a:r>
                      <a:r>
                        <a:rPr lang="ru-RU" sz="1000" u="none" strike="noStrike" dirty="0" err="1">
                          <a:effectLst/>
                        </a:rPr>
                        <a:t>тыс.рублей</a:t>
                      </a:r>
                      <a:r>
                        <a:rPr lang="ru-RU" sz="1000" u="none" strike="noStrike" dirty="0">
                          <a:effectLst/>
                        </a:rPr>
                        <a:t>: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120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4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Сумма средств на сопровождение медицинских информационных систем (СофтИнфо и т.п.) тыс. рублей: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7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6.10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Сумма средств на приобретение телематических услуг (Интернет, связь, сотовая связь и т.п.) тыс. рублей: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120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5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9.12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Сумма средств на приобретение общесистемного ПО (ОС, офисные приложения, антивирусное ПО и т.д.) тыс. рублей: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823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ОС, офисные приложения: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3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Антивирусное ПО: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60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684709"/>
              </p:ext>
            </p:extLst>
          </p:nvPr>
        </p:nvGraphicFramePr>
        <p:xfrm>
          <a:off x="611560" y="404664"/>
          <a:ext cx="8208912" cy="1012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480"/>
                <a:gridCol w="4253875"/>
                <a:gridCol w="1271588"/>
                <a:gridCol w="2097969"/>
              </a:tblGrid>
              <a:tr h="6774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№ п/п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Описание характеристик информационной и технологической инфраструктуры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 состоянию на 31.12.2015 г. (абсолютные данные)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Потребность для обеспечения  100% уровня  технической оснащенности учреждения и функционирования "РИСЗ АО"  в полном объеме.                  Всего (количество)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962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5993" y="5670376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Форма №30 таб.7000 </a:t>
            </a:r>
            <a:r>
              <a:rPr lang="ru-RU" sz="2000" dirty="0" smtClean="0"/>
              <a:t>«Оснащённость компьютерным оборудованием»</a:t>
            </a:r>
            <a:endParaRPr lang="ru-RU" sz="20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92271615"/>
              </p:ext>
            </p:extLst>
          </p:nvPr>
        </p:nvGraphicFramePr>
        <p:xfrm>
          <a:off x="251520" y="260648"/>
          <a:ext cx="8712969" cy="20141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4256"/>
                <a:gridCol w="432048"/>
                <a:gridCol w="792088"/>
                <a:gridCol w="1091705"/>
                <a:gridCol w="1084930"/>
                <a:gridCol w="1078836"/>
                <a:gridCol w="1033123"/>
                <a:gridCol w="895983"/>
              </a:tblGrid>
              <a:tr h="14689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Наименование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№ строки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Всего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том числе: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21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для адм. / хоз. деятельности организации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для медицинского персонала (для автоматизации лечебного процесса)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Прочие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82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подразделениях, оказывающих медицинскую  помощь в амбулаторных условиях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подразделениях, оказывающих медицинскую помощь в стационарных условиях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подразделениях, оказывающих медицинскую  помощь в амбулаторных условиях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подразделениях, оказывающих медицинскую помощь в стационарных условиях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689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6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8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706652"/>
              </p:ext>
            </p:extLst>
          </p:nvPr>
        </p:nvGraphicFramePr>
        <p:xfrm>
          <a:off x="251521" y="2348880"/>
          <a:ext cx="8712966" cy="33843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78904"/>
                <a:gridCol w="427262"/>
                <a:gridCol w="816825"/>
                <a:gridCol w="1093288"/>
                <a:gridCol w="980189"/>
                <a:gridCol w="1118420"/>
                <a:gridCol w="1068155"/>
                <a:gridCol w="929923"/>
              </a:tblGrid>
              <a:tr h="17757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Персональные ЭВМ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329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60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269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из них                                    с процессором </a:t>
                      </a:r>
                      <a:r>
                        <a:rPr lang="ru-RU" sz="1000" u="none" strike="noStrike" dirty="0" err="1">
                          <a:effectLst/>
                        </a:rPr>
                        <a:t>Intel</a:t>
                      </a:r>
                      <a:r>
                        <a:rPr lang="ru-RU" sz="1000" u="none" strike="noStrike" dirty="0">
                          <a:effectLst/>
                        </a:rPr>
                        <a:t> </a:t>
                      </a:r>
                      <a:r>
                        <a:rPr lang="ru-RU" sz="1000" u="none" strike="noStrike" dirty="0" err="1">
                          <a:effectLst/>
                        </a:rPr>
                        <a:t>Pentium</a:t>
                      </a:r>
                      <a:r>
                        <a:rPr lang="ru-RU" sz="1000" u="none" strike="noStrike" dirty="0">
                          <a:effectLst/>
                        </a:rPr>
                        <a:t> IV и выше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1.1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158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48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110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57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Мобильные компьютеры (ноутбуки)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2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из них                                    с процессором </a:t>
                      </a:r>
                      <a:r>
                        <a:rPr lang="ru-RU" sz="1000" u="none" strike="noStrike" dirty="0" err="1">
                          <a:effectLst/>
                        </a:rPr>
                        <a:t>Intel</a:t>
                      </a:r>
                      <a:r>
                        <a:rPr lang="ru-RU" sz="1000" u="none" strike="noStrike" dirty="0">
                          <a:effectLst/>
                        </a:rPr>
                        <a:t> </a:t>
                      </a:r>
                      <a:r>
                        <a:rPr lang="ru-RU" sz="1000" u="none" strike="noStrike" dirty="0" err="1">
                          <a:effectLst/>
                        </a:rPr>
                        <a:t>Pentium</a:t>
                      </a:r>
                      <a:r>
                        <a:rPr lang="ru-RU" sz="1000" u="none" strike="noStrike" dirty="0">
                          <a:effectLst/>
                        </a:rPr>
                        <a:t> IV и выше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2.1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2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0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Серверное оборудование 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3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13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10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7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Количество компьютеров использующих следующие операционные системы: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344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0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72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272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6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MS Windows 95/ 98/ ME</a:t>
                      </a:r>
                      <a:endParaRPr lang="en-US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4.1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6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MS Windows NT4</a:t>
                      </a:r>
                      <a:endParaRPr lang="en-US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4.2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6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MS Windows 2000</a:t>
                      </a:r>
                      <a:endParaRPr lang="en-US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4.3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6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MS Windows XP</a:t>
                      </a:r>
                      <a:endParaRPr lang="en-US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4.4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152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47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105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6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другие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4.5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191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24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167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6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Печатающие устройства и МФУ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187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27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160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76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5993" y="5661248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/>
              <a:t>Форма №30 таб.7000 </a:t>
            </a:r>
            <a:r>
              <a:rPr lang="ru-RU" sz="2000" dirty="0"/>
              <a:t>«Оснащённость компьютерным оборудованием»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41159137"/>
              </p:ext>
            </p:extLst>
          </p:nvPr>
        </p:nvGraphicFramePr>
        <p:xfrm>
          <a:off x="251520" y="332656"/>
          <a:ext cx="8640959" cy="1592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65539"/>
                <a:gridCol w="416727"/>
                <a:gridCol w="796685"/>
                <a:gridCol w="1066331"/>
                <a:gridCol w="956021"/>
                <a:gridCol w="1090844"/>
                <a:gridCol w="1041818"/>
                <a:gridCol w="906994"/>
              </a:tblGrid>
              <a:tr h="11575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6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8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809" marR="6809" marT="68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666508"/>
              </p:ext>
            </p:extLst>
          </p:nvPr>
        </p:nvGraphicFramePr>
        <p:xfrm>
          <a:off x="251520" y="548680"/>
          <a:ext cx="8640960" cy="51845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65540"/>
                <a:gridCol w="416728"/>
                <a:gridCol w="796684"/>
                <a:gridCol w="1066332"/>
                <a:gridCol w="956020"/>
                <a:gridCol w="1090844"/>
                <a:gridCol w="1041817"/>
                <a:gridCol w="906995"/>
              </a:tblGrid>
              <a:tr h="49628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Количество обособленных подсетей (внутри одного учреждения, включая подчиненные ЛПУ)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6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3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61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Общее количество портов ЛВС во всех подразделениях учреждения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611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63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548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2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Количество точек подключения к ведомственной корпоративной сети связи по типам подключения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8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6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из них:                                   коммутируемый (модемный)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8.1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0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4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широкополосный доступ по технологии xDSL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8.2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3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оптоволокно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8.3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3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радиодоступ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8.4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3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спутниковый канал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8.5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9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VPN через сеть общего пользования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8.6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6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Количество точек подключения к сети Интернет по типам подключения 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0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6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из них:                                   коммутируемый (модемный)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9.1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4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широкополосный доступ по технологии xDSL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9.2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3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оптоволокно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9.3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2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радиодоступ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9.4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1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спутниковый канал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9.5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1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VPN через сеть общего пользования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9.6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7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Оборудование для видеоконференцсвязи (количество комплектов)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</a:t>
                      </a:r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1" i="1" u="none" strike="noStrike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1" u="none" strike="noStrike" dirty="0">
                        <a:effectLst/>
                        <a:latin typeface="Arial Cyr"/>
                      </a:endParaRPr>
                    </a:p>
                  </a:txBody>
                  <a:tcPr marL="6217" marR="6217" marT="62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73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326294">
            <a:off x="1043608" y="270892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12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5993" y="5670376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Раздел </a:t>
            </a:r>
            <a:r>
              <a:rPr lang="en-US" sz="2800" dirty="0" smtClean="0"/>
              <a:t>I</a:t>
            </a:r>
            <a:r>
              <a:rPr lang="ru-RU" dirty="0" smtClean="0"/>
              <a:t> </a:t>
            </a:r>
            <a:r>
              <a:rPr lang="ru-RU" sz="2000" dirty="0" smtClean="0"/>
              <a:t>«Характеристика ЛПУ»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46379536"/>
              </p:ext>
            </p:extLst>
          </p:nvPr>
        </p:nvGraphicFramePr>
        <p:xfrm>
          <a:off x="611560" y="1556792"/>
          <a:ext cx="8208912" cy="36019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480"/>
                <a:gridCol w="4253875"/>
                <a:gridCol w="1271588"/>
                <a:gridCol w="2097969"/>
              </a:tblGrid>
              <a:tr h="3178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1.1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Количество медицинского персонала всего (врачи + средний медперсонал)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178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из них: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178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1.2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врачебный персонал (включая </a:t>
                      </a:r>
                      <a:r>
                        <a:rPr lang="ru-RU" sz="1100" u="none" strike="noStrike" dirty="0" err="1">
                          <a:effectLst/>
                        </a:rPr>
                        <a:t>параклиническую</a:t>
                      </a:r>
                      <a:r>
                        <a:rPr lang="ru-RU" sz="1100" u="none" strike="noStrike" dirty="0">
                          <a:effectLst/>
                        </a:rPr>
                        <a:t> службу)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178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1.3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средний медицинский персонал (включая </a:t>
                      </a:r>
                      <a:r>
                        <a:rPr lang="ru-RU" sz="1100" u="none" strike="noStrike" dirty="0" err="1">
                          <a:effectLst/>
                        </a:rPr>
                        <a:t>параклиническую</a:t>
                      </a:r>
                      <a:r>
                        <a:rPr lang="ru-RU" sz="1100" u="none" strike="noStrike" dirty="0">
                          <a:effectLst/>
                        </a:rPr>
                        <a:t> службу)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2449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1.4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Количество медицинских работников на один современный персональный компьютер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0,9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77879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1.5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Количество медицинских работников прошедших обучение по работе в "Региональной информационной системой в сфере здравоохранения Амурской области" ("РИСЗ АО")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178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из них: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178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1.6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врачебный персонал (включая параклиническую службу)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178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1.7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средний медицинский персонал (включая параклиническую службу)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918455"/>
              </p:ext>
            </p:extLst>
          </p:nvPr>
        </p:nvGraphicFramePr>
        <p:xfrm>
          <a:off x="611560" y="404664"/>
          <a:ext cx="8208912" cy="1012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480"/>
                <a:gridCol w="4253875"/>
                <a:gridCol w="1271588"/>
                <a:gridCol w="2097969"/>
              </a:tblGrid>
              <a:tr h="6774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№ п/п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Описание характеристик информационной и технологической инфраструктуры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 состоянию на 31.12.2015 г. (абсолютные данные)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Потребность для обеспечения  100% уровня  технической оснащенности учреждения и функционирования "РИСЗ АО"  в полном объеме.                  Всего (количество)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56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5993" y="5670376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Раздел </a:t>
            </a:r>
            <a:r>
              <a:rPr lang="en-US" sz="2800" dirty="0" smtClean="0"/>
              <a:t>II</a:t>
            </a:r>
            <a:r>
              <a:rPr lang="ru-RU" sz="2800" dirty="0" smtClean="0"/>
              <a:t> </a:t>
            </a:r>
            <a:r>
              <a:rPr lang="ru-RU" sz="2000" dirty="0" smtClean="0"/>
              <a:t>«Штаты по информационным технологиям»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86069683"/>
              </p:ext>
            </p:extLst>
          </p:nvPr>
        </p:nvGraphicFramePr>
        <p:xfrm>
          <a:off x="611560" y="1628800"/>
          <a:ext cx="8208912" cy="34887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479"/>
                <a:gridCol w="4253876"/>
                <a:gridCol w="1271588"/>
                <a:gridCol w="2097969"/>
              </a:tblGrid>
              <a:tr h="3178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2.1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Количество штатов по информационных технологиям, всего/занято: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178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из них: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178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2.2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Начальники отдела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178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2.3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Системные администраторы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178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2.4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Инженеры-программисты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178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2.5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Администраторы безопасности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77864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2.6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Наличие структурного подразделения по технической защите конфиденциальной информации и персональных данных (приложить приказ о создании).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77864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2.7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Наличие специалиста, ответственного  по технической защите конфиденциальной информации и персональных данных (приложить приказ о назначении).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542928"/>
              </p:ext>
            </p:extLst>
          </p:nvPr>
        </p:nvGraphicFramePr>
        <p:xfrm>
          <a:off x="611560" y="476672"/>
          <a:ext cx="8208912" cy="1012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480"/>
                <a:gridCol w="4253875"/>
                <a:gridCol w="1271588"/>
                <a:gridCol w="2097969"/>
              </a:tblGrid>
              <a:tr h="6774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№ п/п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Описание характеристик информационной и технологической инфраструктуры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 состоянию на 31.12.2015 г. (абсолютные данные)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Потребность для обеспечения  100% уровня  технической оснащенности учреждения и функционирования "РИСЗ АО"  в полном объеме.                  Всего (количество)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14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5993" y="5670376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Раздел </a:t>
            </a:r>
            <a:r>
              <a:rPr lang="en-US" sz="2800" dirty="0" smtClean="0"/>
              <a:t>III</a:t>
            </a:r>
            <a:r>
              <a:rPr lang="ru-RU" sz="2800" dirty="0" smtClean="0"/>
              <a:t> </a:t>
            </a:r>
            <a:r>
              <a:rPr lang="ru-RU" sz="2000" dirty="0" smtClean="0"/>
              <a:t>«Характеристика технической инфраструктуры ЛПУ»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548215"/>
              </p:ext>
            </p:extLst>
          </p:nvPr>
        </p:nvGraphicFramePr>
        <p:xfrm>
          <a:off x="611560" y="1556792"/>
          <a:ext cx="8208912" cy="40248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8016"/>
                <a:gridCol w="4291520"/>
                <a:gridCol w="1282841"/>
                <a:gridCol w="2116535"/>
              </a:tblGrid>
              <a:tr h="215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3.1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Персональных ЭВМ (общее количество):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30,00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15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3.2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для адм./хоз.персонала: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22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3.3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для медицинского персонала: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08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3.4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Из них персональные ЭВМ с процессором </a:t>
                      </a:r>
                      <a:r>
                        <a:rPr lang="ru-RU" sz="1100" u="none" strike="noStrike" dirty="0" err="1">
                          <a:effectLst/>
                        </a:rPr>
                        <a:t>Intel</a:t>
                      </a:r>
                      <a:r>
                        <a:rPr lang="ru-RU" sz="1100" u="none" strike="noStrike" dirty="0">
                          <a:effectLst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</a:rPr>
                        <a:t>Pentium</a:t>
                      </a:r>
                      <a:r>
                        <a:rPr lang="ru-RU" sz="1100" u="none" strike="noStrike" dirty="0">
                          <a:effectLst/>
                        </a:rPr>
                        <a:t> IV  и выше (общее количество):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24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15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3.5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для адм./</a:t>
                      </a:r>
                      <a:r>
                        <a:rPr lang="ru-RU" sz="1100" u="none" strike="noStrike" dirty="0" err="1">
                          <a:effectLst/>
                        </a:rPr>
                        <a:t>хоз.персонала</a:t>
                      </a:r>
                      <a:r>
                        <a:rPr lang="ru-RU" sz="1100" u="none" strike="noStrike" dirty="0">
                          <a:effectLst/>
                        </a:rPr>
                        <a:t>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3.6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для медицинского персонала: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3.7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Бездисковые рабочие станции/тонкий клиент: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15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3.8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для адм./хоз.персонала: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3.9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для медицинского персонала: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3.10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Мобильные компьютеры  (ноутбуки) из них: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15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3.11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для адм./хоз. персонала: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3.12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для медицинского персонала: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3.13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Печатающие устройства и МФУ (общее количество):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15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3.14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для адм./хоз. персонала: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3.15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для медицинского персонала: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3.16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Сканеры двумерного штрих-кода: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3.17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Чековые принтеры: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3.18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Считыватели смарт-карт: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168402"/>
              </p:ext>
            </p:extLst>
          </p:nvPr>
        </p:nvGraphicFramePr>
        <p:xfrm>
          <a:off x="611560" y="404664"/>
          <a:ext cx="8208912" cy="1012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480"/>
                <a:gridCol w="4253875"/>
                <a:gridCol w="1271588"/>
                <a:gridCol w="2097969"/>
              </a:tblGrid>
              <a:tr h="6774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№ п/п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Описание характеристик информационной и технологической инфраструктуры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 состоянию на 31.12.2015 г. (абсолютные данные)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Потребность для обеспечения  100% уровня  технической оснащенности учреждения и функционирования "РИСЗ АО"  в полном объеме.                  Всего (количество)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519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5993" y="5670376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Раздел </a:t>
            </a:r>
            <a:r>
              <a:rPr lang="en-US" sz="2800" dirty="0" smtClean="0"/>
              <a:t>IV</a:t>
            </a:r>
            <a:r>
              <a:rPr lang="ru-RU" sz="2800" dirty="0" smtClean="0"/>
              <a:t> </a:t>
            </a:r>
            <a:r>
              <a:rPr lang="ru-RU" sz="2000" dirty="0" smtClean="0"/>
              <a:t>«Сетевое и серверное техническое обеспечение»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51427878"/>
              </p:ext>
            </p:extLst>
          </p:nvPr>
        </p:nvGraphicFramePr>
        <p:xfrm>
          <a:off x="611561" y="1556792"/>
          <a:ext cx="8208912" cy="30570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481"/>
                <a:gridCol w="4253875"/>
                <a:gridCol w="1271587"/>
                <a:gridCol w="2097969"/>
              </a:tblGrid>
              <a:tr h="2537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4.1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Наличие выделенного серверного помещения (Да/Нет):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да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7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4.2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Наличие системы кондиционирования в выделенном серверном помещении: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да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7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4.3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Сервера (общее количество):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537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из них: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537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4.4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для адм./хоз. Деятельности: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7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4.5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для автоматизации лечебного процесса: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7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4.6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многофункциональные: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7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4.7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управление и поддержка инфраструктуры: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7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4.8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Маршрутизаторы (общее количество):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7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4.9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Криптомаршрутизаторы (с функцией шифрования) (общее количество):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7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4.10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Програмно-аппаратные межсетевые экраны (общее количество):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424428"/>
              </p:ext>
            </p:extLst>
          </p:nvPr>
        </p:nvGraphicFramePr>
        <p:xfrm>
          <a:off x="611560" y="404664"/>
          <a:ext cx="8208912" cy="1012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480"/>
                <a:gridCol w="4253875"/>
                <a:gridCol w="1271588"/>
                <a:gridCol w="2097969"/>
              </a:tblGrid>
              <a:tr h="6774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№ п/п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Описание характеристик информационной и технологической инфраструктуры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 состоянию на 31.12.2015 г. (абсолютные данные)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Потребность для обеспечения  100% уровня  технической оснащенности учреждения и функционирования "РИСЗ АО"  в полном объеме.                  Всего (количество)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397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5993" y="5670376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Раздел </a:t>
            </a:r>
            <a:r>
              <a:rPr lang="en-US" sz="2800" dirty="0" smtClean="0"/>
              <a:t>V</a:t>
            </a:r>
            <a:r>
              <a:rPr lang="ru-RU" sz="2800" dirty="0" smtClean="0"/>
              <a:t> </a:t>
            </a:r>
            <a:r>
              <a:rPr lang="ru-RU" sz="2000" dirty="0" smtClean="0"/>
              <a:t>«Локально-вычислительные сети»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02522119"/>
              </p:ext>
            </p:extLst>
          </p:nvPr>
        </p:nvGraphicFramePr>
        <p:xfrm>
          <a:off x="611560" y="1556792"/>
          <a:ext cx="8208912" cy="25925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480"/>
                <a:gridCol w="4253875"/>
                <a:gridCol w="1271588"/>
                <a:gridCol w="2097969"/>
              </a:tblGrid>
              <a:tr h="38408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5.1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Общее количество зданий, </a:t>
                      </a:r>
                      <a:r>
                        <a:rPr lang="ru-RU" sz="1100" u="none" strike="noStrike" dirty="0" err="1">
                          <a:effectLst/>
                        </a:rPr>
                        <a:t>вхоядищх</a:t>
                      </a:r>
                      <a:r>
                        <a:rPr lang="ru-RU" sz="1100" u="none" strike="noStrike" dirty="0">
                          <a:effectLst/>
                        </a:rPr>
                        <a:t> в ЛВС учреждения: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8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5.2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Общее количество портов ЛВС: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8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5.3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Общее количество подключенных портов ЛВС: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58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8408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5.4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для адм./хоз. деятельности: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8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5.5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для автоматизации лечебного процесса: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28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21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5.6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Колличество обособленных подсетей (внутри одного учреждения, включая подчиненные ЛПУ):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055159"/>
              </p:ext>
            </p:extLst>
          </p:nvPr>
        </p:nvGraphicFramePr>
        <p:xfrm>
          <a:off x="611560" y="404664"/>
          <a:ext cx="8208912" cy="1012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480"/>
                <a:gridCol w="4253875"/>
                <a:gridCol w="1271588"/>
                <a:gridCol w="2097969"/>
              </a:tblGrid>
              <a:tr h="6774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№ п/п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Описание характеристик информационной и технологической инфраструктуры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 состоянию на 31.12.2015 г. (абсолютные данные)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Потребность для обеспечения  100% уровня  технической оснащенности учреждения и функционирования "РИСЗ АО"  в полном объеме.                  Всего (количество)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719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5993" y="5670376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Раздел </a:t>
            </a:r>
            <a:r>
              <a:rPr lang="en-US" sz="2800" dirty="0" smtClean="0"/>
              <a:t>VI</a:t>
            </a:r>
            <a:r>
              <a:rPr lang="ru-RU" sz="2800" dirty="0" smtClean="0"/>
              <a:t> </a:t>
            </a:r>
            <a:r>
              <a:rPr lang="ru-RU" sz="2000" dirty="0" smtClean="0"/>
              <a:t>«Общая характеристика доступа к глобальным вычислительным сетям»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61766276"/>
              </p:ext>
            </p:extLst>
          </p:nvPr>
        </p:nvGraphicFramePr>
        <p:xfrm>
          <a:off x="611560" y="1484784"/>
          <a:ext cx="8208912" cy="35352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480"/>
                <a:gridCol w="4253875"/>
                <a:gridCol w="1271588"/>
                <a:gridCol w="2097969"/>
              </a:tblGrid>
              <a:tr h="53725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6.1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Наличие подключения к защищенной региональной сети связи Министерства </a:t>
                      </a:r>
                      <a:r>
                        <a:rPr lang="ru-RU" sz="1100" u="none" strike="noStrike" dirty="0" smtClean="0">
                          <a:effectLst/>
                        </a:rPr>
                        <a:t>здравоохранения </a:t>
                      </a:r>
                      <a:r>
                        <a:rPr lang="ru-RU" sz="1100" u="none" strike="noStrike" dirty="0">
                          <a:effectLst/>
                        </a:rPr>
                        <a:t>Амурской области  (к ЦОД) </a:t>
                      </a:r>
                      <a:r>
                        <a:rPr lang="ru-RU" sz="1100" u="sng" strike="noStrike" dirty="0">
                          <a:effectLst/>
                        </a:rPr>
                        <a:t>Да/Нет: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да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6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6.2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Скорость подключения к защищенной региональной сети связи Министерства </a:t>
                      </a:r>
                      <a:r>
                        <a:rPr lang="ru-RU" sz="1100" u="none" strike="noStrike" dirty="0" smtClean="0">
                          <a:effectLst/>
                        </a:rPr>
                        <a:t>здравоохранения </a:t>
                      </a:r>
                      <a:r>
                        <a:rPr lang="ru-RU" sz="1100" u="none" strike="noStrike" dirty="0">
                          <a:effectLst/>
                        </a:rPr>
                        <a:t>Амурской области  (к ЦОД):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100 мБит/с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95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6.3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Тип подключения к защищенной региональной сети связи Министерства </a:t>
                      </a:r>
                      <a:r>
                        <a:rPr lang="ru-RU" sz="1100" u="none" strike="noStrike" dirty="0" smtClean="0">
                          <a:effectLst/>
                        </a:rPr>
                        <a:t>здравоохранения </a:t>
                      </a:r>
                      <a:r>
                        <a:rPr lang="ru-RU" sz="1100" u="none" strike="noStrike" dirty="0">
                          <a:effectLst/>
                        </a:rPr>
                        <a:t>Амурской области  (к ЦОД):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Ethernet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00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6.4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Наличие подключения к сети Интернет </a:t>
                      </a:r>
                      <a:r>
                        <a:rPr lang="ru-RU" sz="1100" u="sng" strike="noStrike" dirty="0">
                          <a:effectLst/>
                        </a:rPr>
                        <a:t>Да/Нет: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да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00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6.5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Скрость подключения к сети Интернет: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20 </a:t>
                      </a:r>
                      <a:r>
                        <a:rPr lang="ru-RU" sz="1100" u="none" strike="noStrike" dirty="0" err="1">
                          <a:effectLst/>
                        </a:rPr>
                        <a:t>мБит</a:t>
                      </a:r>
                      <a:r>
                        <a:rPr lang="ru-RU" sz="1100" u="none" strike="noStrike" dirty="0">
                          <a:effectLst/>
                        </a:rPr>
                        <a:t>/с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00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6.6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Тип подключения к сети Интернет: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ВОЛС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00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6.7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Провайдер: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ОАО"Ростелеком"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00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6.8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Наличие собственного веб-сайта в сети Интернет </a:t>
                      </a:r>
                      <a:r>
                        <a:rPr lang="ru-RU" sz="1100" u="sng" strike="noStrike">
                          <a:effectLst/>
                        </a:rPr>
                        <a:t>Да/Нет: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да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00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6.9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Адрес собственного веб-сайта в сети Интернет: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amiac.amurzdrav.ru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391492"/>
              </p:ext>
            </p:extLst>
          </p:nvPr>
        </p:nvGraphicFramePr>
        <p:xfrm>
          <a:off x="611560" y="404664"/>
          <a:ext cx="8208912" cy="1012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480"/>
                <a:gridCol w="4253875"/>
                <a:gridCol w="1271588"/>
                <a:gridCol w="2097969"/>
              </a:tblGrid>
              <a:tr h="6774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№ п/п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Описание характеристик информационной и технологической инфраструктуры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 состоянию на 31.12.2015 г. (абсолютные данные)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Потребность для обеспечения  100% уровня  технической оснащенности учреждения и функционирования "РИСЗ АО"  в полном объеме.                  Всего (количество)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717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5993" y="5670376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Раздел </a:t>
            </a:r>
            <a:r>
              <a:rPr lang="en-US" sz="2800" dirty="0" smtClean="0"/>
              <a:t>VII</a:t>
            </a:r>
            <a:r>
              <a:rPr lang="ru-RU" sz="2800" dirty="0" smtClean="0"/>
              <a:t> </a:t>
            </a:r>
            <a:r>
              <a:rPr lang="ru-RU" sz="2000" dirty="0" smtClean="0"/>
              <a:t>«Характеристика информационной инфраструктуры ЛПУ»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78070717"/>
              </p:ext>
            </p:extLst>
          </p:nvPr>
        </p:nvGraphicFramePr>
        <p:xfrm>
          <a:off x="611560" y="1484784"/>
          <a:ext cx="8208912" cy="41044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480"/>
                <a:gridCol w="4253875"/>
                <a:gridCol w="1271588"/>
                <a:gridCol w="2097969"/>
              </a:tblGrid>
              <a:tr h="4142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7.1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Количество компьютеров использующих следующие  операционные системы (общее количество):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34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510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7.2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>
                          <a:effectLst/>
                        </a:rPr>
                        <a:t>MS Windows 2000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0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7.3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>
                          <a:effectLst/>
                        </a:rPr>
                        <a:t>MS Windows XP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0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7.4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>
                          <a:effectLst/>
                        </a:rPr>
                        <a:t>MS Windows Vista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0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7.5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>
                          <a:effectLst/>
                        </a:rPr>
                        <a:t>MS Windows 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0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7.6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ОС семейства </a:t>
                      </a:r>
                      <a:r>
                        <a:rPr lang="en-US" sz="1100" u="none" strike="noStrike" dirty="0">
                          <a:effectLst/>
                        </a:rPr>
                        <a:t>Linux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0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7.7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ОС семейства </a:t>
                      </a:r>
                      <a:r>
                        <a:rPr lang="en-US" sz="1100" u="none" strike="noStrike" dirty="0">
                          <a:effectLst/>
                        </a:rPr>
                        <a:t>Unix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0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7.8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>
                          <a:effectLst/>
                        </a:rPr>
                        <a:t>MS Windows Server 2003/2008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0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7.9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Другие ОС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0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7.12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Антивирусное </a:t>
                      </a:r>
                      <a:r>
                        <a:rPr lang="ru-RU" sz="1100" u="none" strike="noStrike" dirty="0" smtClean="0">
                          <a:effectLst/>
                        </a:rPr>
                        <a:t>ПО: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267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7.13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u="none" strike="noStrike" dirty="0">
                          <a:effectLst/>
                        </a:rPr>
                        <a:t>Наименование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Kaspersky Endpoint Security 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0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7.14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u="none" strike="noStrike">
                          <a:effectLst/>
                        </a:rPr>
                        <a:t>Количество лицензий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36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510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7.15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для адм./хоз. персонала: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28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0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7.16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для медицинского персонала: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0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дата окончания лицензии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10.03.2016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787928"/>
              </p:ext>
            </p:extLst>
          </p:nvPr>
        </p:nvGraphicFramePr>
        <p:xfrm>
          <a:off x="611560" y="404664"/>
          <a:ext cx="8208912" cy="1012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480"/>
                <a:gridCol w="4253875"/>
                <a:gridCol w="1271588"/>
                <a:gridCol w="2097969"/>
              </a:tblGrid>
              <a:tr h="6774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№ п/п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Описание характеристик информационной и технологической инфраструктуры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 состоянию на 31.12.2015 г. (абсолютные данные)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Потребность для обеспечения  100% уровня  технической оснащенности учреждения и функционирования "РИСЗ АО"  в полном объеме.                  Всего (количество)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218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5993" y="5661248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Раздел </a:t>
            </a:r>
            <a:r>
              <a:rPr lang="en-US" sz="2800" dirty="0" smtClean="0"/>
              <a:t>VIII</a:t>
            </a:r>
            <a:r>
              <a:rPr lang="ru-RU" sz="2800" dirty="0" smtClean="0"/>
              <a:t> </a:t>
            </a:r>
            <a:r>
              <a:rPr lang="ru-RU" sz="2000" dirty="0" smtClean="0"/>
              <a:t>«Обеспечение </a:t>
            </a:r>
            <a:r>
              <a:rPr lang="ru-RU" sz="2000" dirty="0" err="1" smtClean="0"/>
              <a:t>безопастности</a:t>
            </a:r>
            <a:r>
              <a:rPr lang="ru-RU" sz="2000" dirty="0" smtClean="0"/>
              <a:t> информации в ЛПУ»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58455072"/>
              </p:ext>
            </p:extLst>
          </p:nvPr>
        </p:nvGraphicFramePr>
        <p:xfrm>
          <a:off x="611560" y="1484785"/>
          <a:ext cx="8208912" cy="42288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480"/>
                <a:gridCol w="4253875"/>
                <a:gridCol w="1271588"/>
                <a:gridCol w="2097969"/>
              </a:tblGrid>
              <a:tr h="28387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8.1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Наличие перечня конфиденциальной, служебной, коммерческой и другой критичной информации, подлежащей защите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8387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8.2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Наличие документа, регламентирующего классификацию информации по степени конфиденциальности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0075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8.3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Наличием в учреждении здравоохранения организационно-распорядительной документации, регламентирующей проведение мероприятий по защите информации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8387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8.4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 err="1">
                          <a:effectLst/>
                        </a:rPr>
                        <a:t>Нналичие</a:t>
                      </a:r>
                      <a:r>
                        <a:rPr lang="ru-RU" sz="800" u="none" strike="noStrike" dirty="0">
                          <a:effectLst/>
                        </a:rPr>
                        <a:t> организационно-распорядительной документации, определяющей порядок работы со сведениями конфиденциального характера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4940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8.5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Наличие  регламента использования электронной почты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4940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8.6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Наличие политики применения криптографических средств защиты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4940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8.7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Наличие  соглашения о неразглашении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0075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8.8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Наличие нормативных документов, регламентирующих информационный обмен учреждения с другими субъектами системы здравоохранения и обязательного медицинского страхования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4940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8.9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Наличием защищаемых помещений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8387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8.10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Наличие документов, подтверждающих согласие работников на обработку их персональных данных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286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8.11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Наличие в учреждении здравоохранения документов, подтверждающих согласие работников работать с информацией ограниченного доступа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4940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8.12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Наличие регламента (инструкции) доступа работников к сети Интернет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6929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8.13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Наличие  выделенного, недоступного для посторонних, серверного помещения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8387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8.14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Наличие службы (должностного лица), ответственной за обеспечение информационной безопасности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6929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8.15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Наличие документов, регламентирующих обязанности службы (должностного лица), ответственной за обеспечение информационной безопасности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6929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8.16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Наличие в учреждении дисциплинарной ответственности за нарушение информационной безопасности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644" marR="6644" marT="6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824438"/>
              </p:ext>
            </p:extLst>
          </p:nvPr>
        </p:nvGraphicFramePr>
        <p:xfrm>
          <a:off x="611560" y="404664"/>
          <a:ext cx="8208912" cy="1012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480"/>
                <a:gridCol w="4253875"/>
                <a:gridCol w="1271588"/>
                <a:gridCol w="2097969"/>
              </a:tblGrid>
              <a:tr h="6774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№ п/п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Описание характеристик информационной и технологической инфраструктуры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 состоянию на 31.12.2015 г. (абсолютные данные)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Потребность для обеспечения  100% уровня  технической оснащенности учреждения и функционирования "РИСЗ АО"  в полном объеме.                  Всего (количество)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23" marR="7123" marT="71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309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56</TotalTime>
  <Words>1831</Words>
  <Application>Microsoft Office PowerPoint</Application>
  <PresentationFormat>Экран (4:3)</PresentationFormat>
  <Paragraphs>738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Форма №4 «Отчёт по стратегии развития информационных технологий»  Форма №30 таб.7000 «Оснащенность компьютерным оборудованием» </vt:lpstr>
      <vt:lpstr>Раздел I «Характеристика ЛПУ»</vt:lpstr>
      <vt:lpstr>Раздел II «Штаты по информационным технологиям»</vt:lpstr>
      <vt:lpstr>Раздел III «Характеристика технической инфраструктуры ЛПУ»</vt:lpstr>
      <vt:lpstr>Раздел IV «Сетевое и серверное техническое обеспечение»</vt:lpstr>
      <vt:lpstr>Раздел V «Локально-вычислительные сети»</vt:lpstr>
      <vt:lpstr>Раздел VI «Общая характеристика доступа к глобальным вычислительным сетям»</vt:lpstr>
      <vt:lpstr>Раздел VII «Характеристика информационной инфраструктуры ЛПУ»</vt:lpstr>
      <vt:lpstr>Раздел VIII «Обеспечение безопастности информации в ЛПУ»</vt:lpstr>
      <vt:lpstr>Раздел IX «Структура затрат на развитие информационных технологий в ЛПУ»</vt:lpstr>
      <vt:lpstr>Форма №30 таб.7000 «Оснащённость компьютерным оборудованием»</vt:lpstr>
      <vt:lpstr>Форма №30 таб.7000 «Оснащённость компьютерным оборудованием»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Форма №4 «Отчёт по стратегии развития информационных технологий»</dc:title>
  <dc:creator>Малиновский Андрей Викторович</dc:creator>
  <cp:lastModifiedBy>Малиновский Андрей Викторович</cp:lastModifiedBy>
  <cp:revision>7</cp:revision>
  <dcterms:created xsi:type="dcterms:W3CDTF">2015-12-15T08:06:40Z</dcterms:created>
  <dcterms:modified xsi:type="dcterms:W3CDTF">2015-12-15T09:03:05Z</dcterms:modified>
</cp:coreProperties>
</file>